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5.png" ContentType="image/png"/>
  <Override PartName="/ppt/media/image4.png" ContentType="image/png"/>
  <Override PartName="/ppt/media/image3.png" ContentType="image/png"/>
  <Override PartName="/ppt/media/image6.png" ContentType="image/png"/>
  <Override PartName="/ppt/media/image1.jpeg" ContentType="image/jpeg"/>
  <Override PartName="/ppt/media/image2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0" y="1436040"/>
            <a:ext cx="12191760" cy="453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algn="tl" blurRad="31750" dir="5400000" dist="10160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914400" y="3355920"/>
            <a:ext cx="10769400" cy="1672920"/>
          </a:xfrm>
          <a:prstGeom prst="rect">
            <a:avLst/>
          </a:prstGeom>
        </p:spPr>
        <p:txBody>
          <a:bodyPr rIns="45720" tIns="0" bIns="0">
            <a:normAutofit/>
          </a:bodyPr>
          <a:p>
            <a:pPr>
              <a:lnSpc>
                <a:spcPct val="100000"/>
              </a:lnSpc>
            </a:pPr>
            <a:r>
              <a:rPr b="1" lang="en-US" sz="47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Master title style</a:t>
            </a:r>
            <a:endParaRPr b="0" lang="en-US" sz="47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609480" y="6477120"/>
            <a:ext cx="2844360" cy="273960"/>
          </a:xfrm>
          <a:prstGeom prst="rect">
            <a:avLst/>
          </a:prstGeom>
        </p:spPr>
        <p:txBody>
          <a:bodyPr lIns="109800" rIns="45720" tIns="45000" bIns="0" anchor="b"/>
          <a:p>
            <a:pPr>
              <a:lnSpc>
                <a:spcPct val="100000"/>
              </a:lnSpc>
            </a:pPr>
            <a:fld id="{63C30CDE-90BC-4757-85DF-D9F439E32809}" type="datetime"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1/21/18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520800" y="6477120"/>
            <a:ext cx="7343280" cy="273960"/>
          </a:xfrm>
          <a:prstGeom prst="rect">
            <a:avLst/>
          </a:prstGeom>
        </p:spPr>
        <p:txBody>
          <a:bodyPr lIns="45720" rIns="45720" tIns="45000" bIns="0"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10939320" y="6477120"/>
            <a:ext cx="978120" cy="273960"/>
          </a:xfrm>
          <a:prstGeom prst="rect">
            <a:avLst/>
          </a:prstGeom>
        </p:spPr>
        <p:txBody>
          <a:bodyPr lIns="90000" rIns="90000" tIns="45000" bIns="0" anchor="b"/>
          <a:p>
            <a:pPr algn="r">
              <a:lnSpc>
                <a:spcPct val="100000"/>
              </a:lnSpc>
            </a:pPr>
            <a:fld id="{58D9F99E-BB55-4DB0-BE2F-2DEC3FDBC04A}" type="slidenum"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Second Outline Level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Third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0" y="1436040"/>
            <a:ext cx="12191760" cy="453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algn="tl" blurRad="31750" dir="5400000" dist="10160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PlaceHolder 2"/>
          <p:cNvSpPr>
            <a:spLocks noGrp="1"/>
          </p:cNvSpPr>
          <p:nvPr>
            <p:ph type="title"/>
          </p:nvPr>
        </p:nvSpPr>
        <p:spPr>
          <a:xfrm>
            <a:off x="609480" y="155520"/>
            <a:ext cx="10972440" cy="1252440"/>
          </a:xfrm>
          <a:prstGeom prst="rect">
            <a:avLst/>
          </a:prstGeom>
        </p:spPr>
        <p:txBody>
          <a:bodyPr rIns="45720" tIns="45000" bIns="45000" anchor="ctr"/>
          <a:p>
            <a:pPr>
              <a:lnSpc>
                <a:spcPct val="100000"/>
              </a:lnSpc>
            </a:pPr>
            <a:r>
              <a:rPr b="1" lang="en-US" sz="45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Master title style</a:t>
            </a:r>
            <a:endParaRPr b="0" lang="en-US" sz="4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09480" y="1775160"/>
            <a:ext cx="10972440" cy="4625280"/>
          </a:xfrm>
          <a:prstGeom prst="rect">
            <a:avLst/>
          </a:prstGeom>
        </p:spPr>
        <p:txBody>
          <a:bodyPr lIns="54720" rIns="90000" tIns="91440" bIns="45000"/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1" marL="731520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2" marL="996840" indent="-228240">
              <a:lnSpc>
                <a:spcPct val="100000"/>
              </a:lnSpc>
              <a:spcBef>
                <a:spcPts val="479"/>
              </a:spcBef>
              <a:buClr>
                <a:srgbClr val="deae00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3" marL="1216080" indent="-182520">
              <a:lnSpc>
                <a:spcPct val="100000"/>
              </a:lnSpc>
              <a:spcBef>
                <a:spcPts val="400"/>
              </a:spcBef>
              <a:buClr>
                <a:srgbClr val="b77bb4"/>
              </a:buClr>
              <a:buFont typeface="Arial"/>
              <a:buChar char="▪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4" marL="1426320" indent="-182520">
              <a:lnSpc>
                <a:spcPct val="100000"/>
              </a:lnSpc>
              <a:spcBef>
                <a:spcPts val="400"/>
              </a:spcBef>
              <a:buClr>
                <a:srgbClr val="e0773c"/>
              </a:buClr>
              <a:buFont typeface="Wingdings 3" charset="2"/>
              <a:buChar char="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dt"/>
          </p:nvPr>
        </p:nvSpPr>
        <p:spPr>
          <a:xfrm>
            <a:off x="609480" y="6477120"/>
            <a:ext cx="2844360" cy="273960"/>
          </a:xfrm>
          <a:prstGeom prst="rect">
            <a:avLst/>
          </a:prstGeom>
        </p:spPr>
        <p:txBody>
          <a:bodyPr lIns="109800" rIns="45720" tIns="45000" bIns="0" anchor="b"/>
          <a:p>
            <a:pPr>
              <a:lnSpc>
                <a:spcPct val="100000"/>
              </a:lnSpc>
            </a:pPr>
            <a:fld id="{984EDC55-BB83-4BE4-9018-E2F93CB77B00}" type="datetime">
              <a:rPr b="0" lang="en-US" sz="1200" spc="-1" strike="noStrike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1/21/18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ftr"/>
          </p:nvPr>
        </p:nvSpPr>
        <p:spPr>
          <a:xfrm>
            <a:off x="3520800" y="6477120"/>
            <a:ext cx="7343280" cy="273960"/>
          </a:xfrm>
          <a:prstGeom prst="rect">
            <a:avLst/>
          </a:prstGeom>
        </p:spPr>
        <p:txBody>
          <a:bodyPr lIns="45720" rIns="45720" tIns="45000" bIns="0"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sldNum"/>
          </p:nvPr>
        </p:nvSpPr>
        <p:spPr>
          <a:xfrm>
            <a:off x="10939320" y="6477120"/>
            <a:ext cx="978120" cy="273960"/>
          </a:xfrm>
          <a:prstGeom prst="rect">
            <a:avLst/>
          </a:prstGeom>
        </p:spPr>
        <p:txBody>
          <a:bodyPr lIns="90000" rIns="90000" tIns="45000" bIns="0" anchor="b"/>
          <a:p>
            <a:pPr algn="r">
              <a:lnSpc>
                <a:spcPct val="100000"/>
              </a:lnSpc>
            </a:pPr>
            <a:fld id="{A641400F-9D7A-4AF8-9A65-26B9B4CACE19}" type="slidenum">
              <a:rPr b="0" lang="en-US" sz="1200" spc="-1" strike="noStrike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 hidden="1"/>
          <p:cNvSpPr/>
          <p:nvPr/>
        </p:nvSpPr>
        <p:spPr>
          <a:xfrm>
            <a:off x="0" y="1436040"/>
            <a:ext cx="12191760" cy="453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algn="tl" blurRad="31750" dir="5400000" dist="10160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PlaceHolder 2"/>
          <p:cNvSpPr>
            <a:spLocks noGrp="1"/>
          </p:cNvSpPr>
          <p:nvPr>
            <p:ph type="dt"/>
          </p:nvPr>
        </p:nvSpPr>
        <p:spPr>
          <a:xfrm>
            <a:off x="609480" y="6477120"/>
            <a:ext cx="2844360" cy="273960"/>
          </a:xfrm>
          <a:prstGeom prst="rect">
            <a:avLst/>
          </a:prstGeom>
        </p:spPr>
        <p:txBody>
          <a:bodyPr lIns="109800" rIns="45720" tIns="45000" bIns="0" anchor="b"/>
          <a:p>
            <a:pPr>
              <a:lnSpc>
                <a:spcPct val="100000"/>
              </a:lnSpc>
            </a:pPr>
            <a:fld id="{A081D9DD-A8D9-4E62-986F-C43769FBA2E1}" type="datetime">
              <a:rPr b="0" lang="en-US" sz="1200" spc="-1" strike="noStrike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1/21/18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ftr"/>
          </p:nvPr>
        </p:nvSpPr>
        <p:spPr>
          <a:xfrm>
            <a:off x="3520800" y="6477120"/>
            <a:ext cx="7343280" cy="273960"/>
          </a:xfrm>
          <a:prstGeom prst="rect">
            <a:avLst/>
          </a:prstGeom>
        </p:spPr>
        <p:txBody>
          <a:bodyPr lIns="45720" rIns="45720" tIns="45000" bIns="0"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sldNum"/>
          </p:nvPr>
        </p:nvSpPr>
        <p:spPr>
          <a:xfrm>
            <a:off x="10939320" y="6477120"/>
            <a:ext cx="978120" cy="273960"/>
          </a:xfrm>
          <a:prstGeom prst="rect">
            <a:avLst/>
          </a:prstGeom>
        </p:spPr>
        <p:txBody>
          <a:bodyPr lIns="90000" rIns="90000" tIns="45000" bIns="0" anchor="b"/>
          <a:p>
            <a:pPr algn="r">
              <a:lnSpc>
                <a:spcPct val="100000"/>
              </a:lnSpc>
            </a:pPr>
            <a:fld id="{F2EDFE93-2E87-4081-A96B-52902CA8D968}" type="slidenum">
              <a:rPr b="0" lang="en-US" sz="1200" spc="-1" strike="noStrike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://www.mta.info/" TargetMode="External"/><Relationship Id="rId2" Type="http://schemas.openxmlformats.org/officeDocument/2006/relationships/hyperlink" Target="http://www.mta.info/" TargetMode="External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1523880" y="55080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rIns="45720" tIns="0" bIns="0"/>
          <a:p>
            <a:pPr algn="ctr">
              <a:lnSpc>
                <a:spcPct val="100000"/>
              </a:lnSpc>
            </a:pPr>
            <a:r>
              <a:rPr b="1" lang="en-US" sz="4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Project Benson</a:t>
            </a:r>
            <a:br/>
            <a:r>
              <a:rPr b="1" lang="en-US" sz="4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Strategies for Optimizing Street Team Placement</a:t>
            </a:r>
            <a:endParaRPr b="0" lang="en-US" sz="47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1523880" y="303048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 lIns="118800" rIns="45720" tIns="0" bIns="0">
            <a:norm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Dean, Dereck, Joe, Kendall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01/22/2018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3"/>
          <p:cNvSpPr/>
          <p:nvPr/>
        </p:nvSpPr>
        <p:spPr>
          <a:xfrm>
            <a:off x="228600" y="4363200"/>
            <a:ext cx="636228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Delete Red Text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rIns="45720" tIns="45000" bIns="45000" anchor="ctr"/>
          <a:p>
            <a:pPr>
              <a:lnSpc>
                <a:spcPct val="100000"/>
              </a:lnSpc>
            </a:pPr>
            <a:r>
              <a:rPr b="1" lang="en-US" sz="45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Next Steps (Possible Additional Analysis)</a:t>
            </a:r>
            <a:endParaRPr b="0" lang="en-US" sz="4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rIns="90000" tIns="91440" bIns="4500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ALL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4"/>
          <p:cNvSpPr/>
          <p:nvPr/>
        </p:nvSpPr>
        <p:spPr>
          <a:xfrm>
            <a:off x="8001000" y="1531440"/>
            <a:ext cx="419076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Everybody contributes!!!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rIns="45720" tIns="45000" bIns="45000" anchor="ctr"/>
          <a:p>
            <a:pPr>
              <a:lnSpc>
                <a:spcPct val="100000"/>
              </a:lnSpc>
            </a:pPr>
            <a:r>
              <a:rPr b="1" lang="en-US" sz="45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Pictures</a:t>
            </a:r>
            <a:endParaRPr b="0" lang="en-US" sz="4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rIns="4572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1" lang="en-US" sz="54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The Gala</a:t>
            </a:r>
            <a:endParaRPr b="0" lang="en-US" sz="5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rIns="90000" tIns="91440" bIns="45000"/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WomenTechWomenYes Summer Gala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1" marL="731520" indent="-27396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b="0" lang="en-US" sz="28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Explain problem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Best times to place street teams?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1" marL="731520" indent="-27396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b="0" lang="en-US" sz="28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Spring time and used data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How to best place street teams?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1" marL="731520" indent="-27396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b="0" lang="en-US" sz="28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Used data to best figure out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6680160" y="740520"/>
            <a:ext cx="419076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Everybody contributes!!!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rIns="4572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Methodology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rIns="90000" tIns="91440" bIns="45000">
            <a:normAutofit/>
          </a:bodyPr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Obtained data from </a:t>
            </a:r>
            <a:r>
              <a:rPr b="0" lang="en-US" sz="3200" spc="-1" strike="noStrike" u="sng">
                <a:solidFill>
                  <a:srgbClr val="26cbec"/>
                </a:solidFill>
                <a:uFill>
                  <a:solidFill>
                    <a:srgbClr val="ffffff"/>
                  </a:solidFill>
                </a:uFill>
                <a:latin typeface="Corbel"/>
                <a:hlinkClick r:id="rId1"/>
              </a:rPr>
              <a:t>http://www.mta.info</a:t>
            </a:r>
            <a:r>
              <a:rPr b="0" lang="en-US" sz="3200" spc="-1" strike="noStrike" u="sng">
                <a:solidFill>
                  <a:srgbClr val="26cbec"/>
                </a:solidFill>
                <a:uFill>
                  <a:solidFill>
                    <a:srgbClr val="ffffff"/>
                  </a:solidFill>
                </a:uFill>
                <a:latin typeface="Corbel"/>
                <a:hlinkClick r:id="rId2"/>
              </a:rPr>
              <a:t>/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1" marL="731520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b="0" lang="en-US" sz="28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Explain problems in data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Two methods to clean: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1" marL="731520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Interpolation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2" marL="996840" indent="-228240">
              <a:lnSpc>
                <a:spcPct val="100000"/>
              </a:lnSpc>
              <a:spcBef>
                <a:spcPts val="479"/>
              </a:spcBef>
              <a:buClr>
                <a:srgbClr val="deae00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Split to every hour, then condense to hours we wanted, how we got rid of bad values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1" marL="731520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Weighted Average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lvl="2" marL="996840" indent="-228240">
              <a:lnSpc>
                <a:spcPct val="100000"/>
              </a:lnSpc>
              <a:spcBef>
                <a:spcPts val="479"/>
              </a:spcBef>
              <a:buClr>
                <a:srgbClr val="deae00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Condense to every 4 hours, took median and assumed each turnstile for each station was approximately equal to get rid of bad values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Add more about how we picked stuff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5987880" y="304560"/>
            <a:ext cx="4190760" cy="9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Everybody contributes!!!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rIns="45720" tIns="45000" bIns="45000" anchor="ctr"/>
          <a:p>
            <a:pPr>
              <a:lnSpc>
                <a:spcPct val="100000"/>
              </a:lnSpc>
            </a:pPr>
            <a:r>
              <a:rPr b="1" lang="en-US" sz="45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(Raw Output)</a:t>
            </a:r>
            <a:endParaRPr b="0" lang="en-US" sz="4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rIns="90000" tIns="91440" bIns="4500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rIns="45720" tIns="45000" bIns="45000" anchor="ctr"/>
          <a:p>
            <a:pPr>
              <a:lnSpc>
                <a:spcPct val="100000"/>
              </a:lnSpc>
            </a:pPr>
            <a:r>
              <a:rPr b="1" lang="en-US" sz="45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</a:t>
            </a:r>
            <a:endParaRPr b="0" lang="en-US" sz="4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669960" y="1572120"/>
            <a:ext cx="10898640" cy="1650960"/>
          </a:xfrm>
          <a:prstGeom prst="rect">
            <a:avLst/>
          </a:prstGeom>
          <a:ln>
            <a:noFill/>
          </a:ln>
        </p:spPr>
      </p:pic>
      <p:pic>
        <p:nvPicPr>
          <p:cNvPr id="141" name="" descr=""/>
          <p:cNvPicPr/>
          <p:nvPr/>
        </p:nvPicPr>
        <p:blipFill>
          <a:blip r:embed="rId2"/>
          <a:stretch/>
        </p:blipFill>
        <p:spPr>
          <a:xfrm>
            <a:off x="669960" y="3174120"/>
            <a:ext cx="10898640" cy="1650960"/>
          </a:xfrm>
          <a:prstGeom prst="rect">
            <a:avLst/>
          </a:prstGeom>
          <a:ln>
            <a:noFill/>
          </a:ln>
        </p:spPr>
      </p:pic>
      <p:pic>
        <p:nvPicPr>
          <p:cNvPr id="142" name="" descr=""/>
          <p:cNvPicPr/>
          <p:nvPr/>
        </p:nvPicPr>
        <p:blipFill>
          <a:blip r:embed="rId3"/>
          <a:stretch/>
        </p:blipFill>
        <p:spPr>
          <a:xfrm>
            <a:off x="669960" y="4776120"/>
            <a:ext cx="10898640" cy="1650960"/>
          </a:xfrm>
          <a:prstGeom prst="rect">
            <a:avLst/>
          </a:prstGeom>
          <a:ln>
            <a:noFill/>
          </a:ln>
        </p:spPr>
      </p:pic>
      <p:sp>
        <p:nvSpPr>
          <p:cNvPr id="143" name="TextShape 3"/>
          <p:cNvSpPr txBox="1"/>
          <p:nvPr/>
        </p:nvSpPr>
        <p:spPr>
          <a:xfrm>
            <a:off x="4250880" y="6492240"/>
            <a:ext cx="384048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(all traffic totals in 10s of millions)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rIns="45720" tIns="45000" bIns="45000" anchor="ctr"/>
          <a:p>
            <a:pPr>
              <a:lnSpc>
                <a:spcPct val="100000"/>
              </a:lnSpc>
            </a:pPr>
            <a:r>
              <a:rPr b="1" lang="en-US" sz="45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(Raw Output)</a:t>
            </a:r>
            <a:endParaRPr b="0" lang="en-US" sz="4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1"/>
          <a:stretch/>
        </p:blipFill>
        <p:spPr>
          <a:xfrm>
            <a:off x="56880" y="1803600"/>
            <a:ext cx="12124800" cy="4571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rIns="45720" tIns="45000" bIns="45000" anchor="ctr"/>
          <a:p>
            <a:pPr>
              <a:lnSpc>
                <a:spcPct val="100000"/>
              </a:lnSpc>
            </a:pPr>
            <a:r>
              <a:rPr b="1" lang="en-US" sz="45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(Raw Output)</a:t>
            </a:r>
            <a:endParaRPr b="0" lang="en-US" sz="4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9" name="" descr=""/>
          <p:cNvPicPr/>
          <p:nvPr/>
        </p:nvPicPr>
        <p:blipFill>
          <a:blip r:embed="rId1"/>
          <a:stretch/>
        </p:blipFill>
        <p:spPr>
          <a:xfrm>
            <a:off x="56880" y="1803600"/>
            <a:ext cx="12124800" cy="4571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rIns="45720" tIns="45000" bIns="45000" anchor="ctr"/>
          <a:p>
            <a:pPr>
              <a:lnSpc>
                <a:spcPct val="100000"/>
              </a:lnSpc>
            </a:pPr>
            <a:r>
              <a:rPr b="1" lang="en-US" sz="45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Observations</a:t>
            </a:r>
            <a:endParaRPr b="0" lang="en-US" sz="4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rIns="90000" tIns="91440" bIns="4500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Dereck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rIns="45720" tIns="45000" bIns="45000" anchor="ctr"/>
          <a:p>
            <a:pPr>
              <a:lnSpc>
                <a:spcPct val="100000"/>
              </a:lnSpc>
            </a:pPr>
            <a:r>
              <a:rPr b="1" lang="en-US" sz="4500" spc="-1" strike="noStrike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(Business Recommendations)</a:t>
            </a:r>
            <a:endParaRPr b="0" lang="en-US" sz="4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4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rIns="90000" tIns="91440" bIns="4500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5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Dean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153</TotalTime>
  <Application>LibreOffice/5.3.7.2.0$Linux_X86_64 LibreOffice_project/30m0$Build-2</Application>
  <Words>147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2018-01-19T21:52:02Z</dcterms:created>
  <dc:creator>Xiang Li</dc:creator>
  <dc:description/>
  <dc:language>en-US</dc:language>
  <cp:lastModifiedBy/>
  <dcterms:modified xsi:type="dcterms:W3CDTF">2018-01-21T19:47:03Z</dcterms:modified>
  <cp:revision>14</cp:revision>
  <dc:subject/>
  <dc:title>Project Benson Strategies for Optimizing Street Team Placement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